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70" r:id="rId10"/>
    <p:sldId id="269" r:id="rId11"/>
    <p:sldId id="263" r:id="rId12"/>
    <p:sldId id="264" r:id="rId13"/>
    <p:sldId id="265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679"/>
  </p:normalViewPr>
  <p:slideViewPr>
    <p:cSldViewPr snapToGrid="0" snapToObjects="1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A185E4-C1F8-4D92-944B-826185B04E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1F116D0-CEFE-4ACA-938D-C8DE56392F28}">
      <dgm:prSet/>
      <dgm:spPr/>
      <dgm:t>
        <a:bodyPr/>
        <a:lstStyle/>
        <a:p>
          <a:r>
            <a:rPr lang="en-US"/>
            <a:t>Don’t promote a new method until it’s better than the old one</a:t>
          </a:r>
        </a:p>
      </dgm:t>
    </dgm:pt>
    <dgm:pt modelId="{D2A72A8E-EF8B-44E1-BA9F-0E7BF3087858}" type="parTrans" cxnId="{AEFE485D-E033-4B05-A417-F367098E7A1E}">
      <dgm:prSet/>
      <dgm:spPr/>
      <dgm:t>
        <a:bodyPr/>
        <a:lstStyle/>
        <a:p>
          <a:endParaRPr lang="en-US"/>
        </a:p>
      </dgm:t>
    </dgm:pt>
    <dgm:pt modelId="{87D05709-6AAA-4532-B79D-B1FFA2CE7F05}" type="sibTrans" cxnId="{AEFE485D-E033-4B05-A417-F367098E7A1E}">
      <dgm:prSet/>
      <dgm:spPr/>
      <dgm:t>
        <a:bodyPr/>
        <a:lstStyle/>
        <a:p>
          <a:endParaRPr lang="en-US"/>
        </a:p>
      </dgm:t>
    </dgm:pt>
    <dgm:pt modelId="{D7ED65AF-18AE-404C-9167-A04C613FCA91}">
      <dgm:prSet/>
      <dgm:spPr/>
      <dgm:t>
        <a:bodyPr/>
        <a:lstStyle/>
        <a:p>
          <a:r>
            <a:rPr lang="en-US"/>
            <a:t>How do flight tests impact the environment?</a:t>
          </a:r>
        </a:p>
      </dgm:t>
    </dgm:pt>
    <dgm:pt modelId="{285955F9-D0CA-4BA3-A962-02C2EBBAFD21}" type="parTrans" cxnId="{93E5AEBD-1F7E-4DD7-A2CF-7041B90C9628}">
      <dgm:prSet/>
      <dgm:spPr/>
      <dgm:t>
        <a:bodyPr/>
        <a:lstStyle/>
        <a:p>
          <a:endParaRPr lang="en-US"/>
        </a:p>
      </dgm:t>
    </dgm:pt>
    <dgm:pt modelId="{465CB390-2DFE-49C4-9D5A-4FAD1EF242FA}" type="sibTrans" cxnId="{93E5AEBD-1F7E-4DD7-A2CF-7041B90C9628}">
      <dgm:prSet/>
      <dgm:spPr/>
      <dgm:t>
        <a:bodyPr/>
        <a:lstStyle/>
        <a:p>
          <a:endParaRPr lang="en-US"/>
        </a:p>
      </dgm:t>
    </dgm:pt>
    <dgm:pt modelId="{30F6F890-25A0-4A38-9A0D-CC21422EB779}">
      <dgm:prSet/>
      <dgm:spPr/>
      <dgm:t>
        <a:bodyPr/>
        <a:lstStyle/>
        <a:p>
          <a:r>
            <a:rPr lang="en-US"/>
            <a:t>What level of bit error rate is acceptable, considering this is used to test passenger-carrying flights?</a:t>
          </a:r>
        </a:p>
      </dgm:t>
    </dgm:pt>
    <dgm:pt modelId="{8F157B51-184A-4313-B892-A0F0878E2475}" type="parTrans" cxnId="{6665DB6F-DE8A-4CDA-87F3-582304BF006C}">
      <dgm:prSet/>
      <dgm:spPr/>
      <dgm:t>
        <a:bodyPr/>
        <a:lstStyle/>
        <a:p>
          <a:endParaRPr lang="en-US"/>
        </a:p>
      </dgm:t>
    </dgm:pt>
    <dgm:pt modelId="{354CC441-500C-4F36-9DC6-444475382584}" type="sibTrans" cxnId="{6665DB6F-DE8A-4CDA-87F3-582304BF006C}">
      <dgm:prSet/>
      <dgm:spPr/>
      <dgm:t>
        <a:bodyPr/>
        <a:lstStyle/>
        <a:p>
          <a:endParaRPr lang="en-US"/>
        </a:p>
      </dgm:t>
    </dgm:pt>
    <dgm:pt modelId="{C95A45EE-FE97-0F47-9CFA-57A9516C8C0F}" type="pres">
      <dgm:prSet presAssocID="{75A185E4-C1F8-4D92-944B-826185B04ED7}" presName="linear" presStyleCnt="0">
        <dgm:presLayoutVars>
          <dgm:animLvl val="lvl"/>
          <dgm:resizeHandles val="exact"/>
        </dgm:presLayoutVars>
      </dgm:prSet>
      <dgm:spPr/>
    </dgm:pt>
    <dgm:pt modelId="{FD630ACC-B66C-F247-BDDA-84DE943C3730}" type="pres">
      <dgm:prSet presAssocID="{D1F116D0-CEFE-4ACA-938D-C8DE56392F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B273919-8D06-194B-88EB-CB7EC52DA9F8}" type="pres">
      <dgm:prSet presAssocID="{87D05709-6AAA-4532-B79D-B1FFA2CE7F05}" presName="spacer" presStyleCnt="0"/>
      <dgm:spPr/>
    </dgm:pt>
    <dgm:pt modelId="{DCD50CC4-1D9A-6741-B05C-C699D2D99C34}" type="pres">
      <dgm:prSet presAssocID="{D7ED65AF-18AE-404C-9167-A04C613FCA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7FAB823-D8F0-BC4F-BC17-3A186FDC7E6F}" type="pres">
      <dgm:prSet presAssocID="{465CB390-2DFE-49C4-9D5A-4FAD1EF242FA}" presName="spacer" presStyleCnt="0"/>
      <dgm:spPr/>
    </dgm:pt>
    <dgm:pt modelId="{D2AE9973-70FF-2049-9FB7-53C4847F1D95}" type="pres">
      <dgm:prSet presAssocID="{30F6F890-25A0-4A38-9A0D-CC21422EB77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F96AF3A-481F-714E-AEB5-DB387CA7C0B8}" type="presOf" srcId="{30F6F890-25A0-4A38-9A0D-CC21422EB779}" destId="{D2AE9973-70FF-2049-9FB7-53C4847F1D95}" srcOrd="0" destOrd="0" presId="urn:microsoft.com/office/officeart/2005/8/layout/vList2"/>
    <dgm:cxn modelId="{AEFE485D-E033-4B05-A417-F367098E7A1E}" srcId="{75A185E4-C1F8-4D92-944B-826185B04ED7}" destId="{D1F116D0-CEFE-4ACA-938D-C8DE56392F28}" srcOrd="0" destOrd="0" parTransId="{D2A72A8E-EF8B-44E1-BA9F-0E7BF3087858}" sibTransId="{87D05709-6AAA-4532-B79D-B1FFA2CE7F05}"/>
    <dgm:cxn modelId="{6665DB6F-DE8A-4CDA-87F3-582304BF006C}" srcId="{75A185E4-C1F8-4D92-944B-826185B04ED7}" destId="{30F6F890-25A0-4A38-9A0D-CC21422EB779}" srcOrd="2" destOrd="0" parTransId="{8F157B51-184A-4313-B892-A0F0878E2475}" sibTransId="{354CC441-500C-4F36-9DC6-444475382584}"/>
    <dgm:cxn modelId="{A8D9028F-ED24-9449-97F7-CC9100EA699E}" type="presOf" srcId="{75A185E4-C1F8-4D92-944B-826185B04ED7}" destId="{C95A45EE-FE97-0F47-9CFA-57A9516C8C0F}" srcOrd="0" destOrd="0" presId="urn:microsoft.com/office/officeart/2005/8/layout/vList2"/>
    <dgm:cxn modelId="{4ACD2290-FCF2-9346-A921-03EC46136728}" type="presOf" srcId="{D7ED65AF-18AE-404C-9167-A04C613FCA91}" destId="{DCD50CC4-1D9A-6741-B05C-C699D2D99C34}" srcOrd="0" destOrd="0" presId="urn:microsoft.com/office/officeart/2005/8/layout/vList2"/>
    <dgm:cxn modelId="{93E5AEBD-1F7E-4DD7-A2CF-7041B90C9628}" srcId="{75A185E4-C1F8-4D92-944B-826185B04ED7}" destId="{D7ED65AF-18AE-404C-9167-A04C613FCA91}" srcOrd="1" destOrd="0" parTransId="{285955F9-D0CA-4BA3-A962-02C2EBBAFD21}" sibTransId="{465CB390-2DFE-49C4-9D5A-4FAD1EF242FA}"/>
    <dgm:cxn modelId="{ECC5B7D9-0EAD-4A41-834E-60872B3CAF7F}" type="presOf" srcId="{D1F116D0-CEFE-4ACA-938D-C8DE56392F28}" destId="{FD630ACC-B66C-F247-BDDA-84DE943C3730}" srcOrd="0" destOrd="0" presId="urn:microsoft.com/office/officeart/2005/8/layout/vList2"/>
    <dgm:cxn modelId="{628B17DF-AB89-4D4A-AFC2-A6C563D48AB6}" type="presParOf" srcId="{C95A45EE-FE97-0F47-9CFA-57A9516C8C0F}" destId="{FD630ACC-B66C-F247-BDDA-84DE943C3730}" srcOrd="0" destOrd="0" presId="urn:microsoft.com/office/officeart/2005/8/layout/vList2"/>
    <dgm:cxn modelId="{639AF5DD-300F-6F44-9ACF-33D65603455F}" type="presParOf" srcId="{C95A45EE-FE97-0F47-9CFA-57A9516C8C0F}" destId="{0B273919-8D06-194B-88EB-CB7EC52DA9F8}" srcOrd="1" destOrd="0" presId="urn:microsoft.com/office/officeart/2005/8/layout/vList2"/>
    <dgm:cxn modelId="{3F68062C-752A-9B42-AC59-4B2AE8C74E4C}" type="presParOf" srcId="{C95A45EE-FE97-0F47-9CFA-57A9516C8C0F}" destId="{DCD50CC4-1D9A-6741-B05C-C699D2D99C34}" srcOrd="2" destOrd="0" presId="urn:microsoft.com/office/officeart/2005/8/layout/vList2"/>
    <dgm:cxn modelId="{76B7375B-59CC-304B-8B35-FBC782A561CA}" type="presParOf" srcId="{C95A45EE-FE97-0F47-9CFA-57A9516C8C0F}" destId="{37FAB823-D8F0-BC4F-BC17-3A186FDC7E6F}" srcOrd="3" destOrd="0" presId="urn:microsoft.com/office/officeart/2005/8/layout/vList2"/>
    <dgm:cxn modelId="{2B4244B1-73D2-5B4C-8485-49541D26A85F}" type="presParOf" srcId="{C95A45EE-FE97-0F47-9CFA-57A9516C8C0F}" destId="{D2AE9973-70FF-2049-9FB7-53C4847F1D9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0E5C86-975D-49E5-AB46-44B25E17E78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0E5E20-B3C9-4B59-9430-A2DDC11107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AMT is the set of techniques used to monitor airborne vehicles during testing</a:t>
          </a:r>
        </a:p>
      </dgm:t>
    </dgm:pt>
    <dgm:pt modelId="{E5454D01-23B0-490A-BB6A-6984783E533D}" type="parTrans" cxnId="{1D4A7DE7-C1C3-45DE-96E4-C03AE3CE1632}">
      <dgm:prSet/>
      <dgm:spPr/>
      <dgm:t>
        <a:bodyPr/>
        <a:lstStyle/>
        <a:p>
          <a:endParaRPr lang="en-US"/>
        </a:p>
      </dgm:t>
    </dgm:pt>
    <dgm:pt modelId="{F5FA61D0-F65E-42C4-A559-C90B6556FFA1}" type="sibTrans" cxnId="{1D4A7DE7-C1C3-45DE-96E4-C03AE3CE1632}">
      <dgm:prSet/>
      <dgm:spPr/>
      <dgm:t>
        <a:bodyPr/>
        <a:lstStyle/>
        <a:p>
          <a:endParaRPr lang="en-US"/>
        </a:p>
      </dgm:t>
    </dgm:pt>
    <dgm:pt modelId="{71211CB9-E4AE-40CC-B18D-09632B98BC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Multi-path transmission, among other complications, make this more difficult</a:t>
          </a:r>
        </a:p>
      </dgm:t>
    </dgm:pt>
    <dgm:pt modelId="{513FED31-5040-463A-8396-5F7FA52ED7E1}" type="parTrans" cxnId="{D6EF3C2C-C2F8-43ED-A41E-827188CF598C}">
      <dgm:prSet/>
      <dgm:spPr/>
      <dgm:t>
        <a:bodyPr/>
        <a:lstStyle/>
        <a:p>
          <a:endParaRPr lang="en-US"/>
        </a:p>
      </dgm:t>
    </dgm:pt>
    <dgm:pt modelId="{5EDB06F8-5938-4910-AFDB-577EA7014695}" type="sibTrans" cxnId="{D6EF3C2C-C2F8-43ED-A41E-827188CF598C}">
      <dgm:prSet/>
      <dgm:spPr/>
      <dgm:t>
        <a:bodyPr/>
        <a:lstStyle/>
        <a:p>
          <a:endParaRPr lang="en-US"/>
        </a:p>
      </dgm:t>
    </dgm:pt>
    <dgm:pt modelId="{AF624E58-5D9D-4DD8-B96B-E2989CEEBA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Combining and equalization offer a solution that reduces the bit error rate by as much as a factor of 1000, depending on noise level</a:t>
          </a:r>
        </a:p>
      </dgm:t>
    </dgm:pt>
    <dgm:pt modelId="{EC3A5CEF-CBC7-4B38-8568-2AE2478DF94F}" type="parTrans" cxnId="{18CF65DE-08EE-481B-90F4-59F2E0066B39}">
      <dgm:prSet/>
      <dgm:spPr/>
      <dgm:t>
        <a:bodyPr/>
        <a:lstStyle/>
        <a:p>
          <a:endParaRPr lang="en-US"/>
        </a:p>
      </dgm:t>
    </dgm:pt>
    <dgm:pt modelId="{9432DAF8-5857-4A72-8771-91A2DCC928C5}" type="sibTrans" cxnId="{18CF65DE-08EE-481B-90F4-59F2E0066B39}">
      <dgm:prSet/>
      <dgm:spPr/>
      <dgm:t>
        <a:bodyPr/>
        <a:lstStyle/>
        <a:p>
          <a:endParaRPr lang="en-US"/>
        </a:p>
      </dgm:t>
    </dgm:pt>
    <dgm:pt modelId="{436151AE-F0A0-4AC5-B5D0-3316DE4AC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ML-inspired combining is promising; we are providing further validation for it</a:t>
          </a:r>
        </a:p>
      </dgm:t>
    </dgm:pt>
    <dgm:pt modelId="{06DE0A2C-9BE4-4C54-8F92-D49B6B77C723}" type="parTrans" cxnId="{059D015C-2031-4AF4-BCAC-822DF00EEB6D}">
      <dgm:prSet/>
      <dgm:spPr/>
      <dgm:t>
        <a:bodyPr/>
        <a:lstStyle/>
        <a:p>
          <a:endParaRPr lang="en-US"/>
        </a:p>
      </dgm:t>
    </dgm:pt>
    <dgm:pt modelId="{E51E321C-9789-4FA7-AFB5-FEA53F969C76}" type="sibTrans" cxnId="{059D015C-2031-4AF4-BCAC-822DF00EEB6D}">
      <dgm:prSet/>
      <dgm:spPr/>
      <dgm:t>
        <a:bodyPr/>
        <a:lstStyle/>
        <a:p>
          <a:endParaRPr lang="en-US"/>
        </a:p>
      </dgm:t>
    </dgm:pt>
    <dgm:pt modelId="{9CAD062E-4616-4D9E-8930-87CA9FB7B3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Reliable telemetry is critical for safe flights</a:t>
          </a:r>
        </a:p>
      </dgm:t>
    </dgm:pt>
    <dgm:pt modelId="{6B88DFCB-8AFC-4242-BF85-D5B29A359828}" type="parTrans" cxnId="{31995823-51D9-4180-8371-9992766D49F6}">
      <dgm:prSet/>
      <dgm:spPr/>
      <dgm:t>
        <a:bodyPr/>
        <a:lstStyle/>
        <a:p>
          <a:endParaRPr lang="en-US"/>
        </a:p>
      </dgm:t>
    </dgm:pt>
    <dgm:pt modelId="{BC908609-5AE9-4F32-93D4-380C2F4BDB96}" type="sibTrans" cxnId="{31995823-51D9-4180-8371-9992766D49F6}">
      <dgm:prSet/>
      <dgm:spPr/>
      <dgm:t>
        <a:bodyPr/>
        <a:lstStyle/>
        <a:p>
          <a:endParaRPr lang="en-US"/>
        </a:p>
      </dgm:t>
    </dgm:pt>
    <dgm:pt modelId="{398AD624-7C00-4742-BF15-D93116A666A1}" type="pres">
      <dgm:prSet presAssocID="{C50E5C86-975D-49E5-AB46-44B25E17E78B}" presName="root" presStyleCnt="0">
        <dgm:presLayoutVars>
          <dgm:dir/>
          <dgm:resizeHandles val="exact"/>
        </dgm:presLayoutVars>
      </dgm:prSet>
      <dgm:spPr/>
    </dgm:pt>
    <dgm:pt modelId="{308091DE-7098-4969-811B-D6C174AED68B}" type="pres">
      <dgm:prSet presAssocID="{2A0E5E20-B3C9-4B59-9430-A2DDC1110717}" presName="compNode" presStyleCnt="0"/>
      <dgm:spPr/>
    </dgm:pt>
    <dgm:pt modelId="{E8BA08C7-4DDC-44D3-A88B-B72AFB713725}" type="pres">
      <dgm:prSet presAssocID="{2A0E5E20-B3C9-4B59-9430-A2DDC1110717}" presName="bgRect" presStyleLbl="bgShp" presStyleIdx="0" presStyleCnt="5"/>
      <dgm:spPr/>
    </dgm:pt>
    <dgm:pt modelId="{D0D8D825-D5AD-43F8-84AF-7BBC40F602D5}" type="pres">
      <dgm:prSet presAssocID="{2A0E5E20-B3C9-4B59-9430-A2DDC11107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55F6C2F-98E9-437E-8F0F-D4C164FA5AF9}" type="pres">
      <dgm:prSet presAssocID="{2A0E5E20-B3C9-4B59-9430-A2DDC1110717}" presName="spaceRect" presStyleCnt="0"/>
      <dgm:spPr/>
    </dgm:pt>
    <dgm:pt modelId="{9E8B76B0-3477-41CD-A934-2EB848333427}" type="pres">
      <dgm:prSet presAssocID="{2A0E5E20-B3C9-4B59-9430-A2DDC1110717}" presName="parTx" presStyleLbl="revTx" presStyleIdx="0" presStyleCnt="5">
        <dgm:presLayoutVars>
          <dgm:chMax val="0"/>
          <dgm:chPref val="0"/>
        </dgm:presLayoutVars>
      </dgm:prSet>
      <dgm:spPr/>
    </dgm:pt>
    <dgm:pt modelId="{0E2A5BD5-AD4F-40DB-9A9A-87732215BEE2}" type="pres">
      <dgm:prSet presAssocID="{F5FA61D0-F65E-42C4-A559-C90B6556FFA1}" presName="sibTrans" presStyleCnt="0"/>
      <dgm:spPr/>
    </dgm:pt>
    <dgm:pt modelId="{75219A8B-8914-4476-848C-685E7E70C28F}" type="pres">
      <dgm:prSet presAssocID="{71211CB9-E4AE-40CC-B18D-09632B98BC6E}" presName="compNode" presStyleCnt="0"/>
      <dgm:spPr/>
    </dgm:pt>
    <dgm:pt modelId="{2DECD8A7-93E6-407A-AD1B-2D181E22AA19}" type="pres">
      <dgm:prSet presAssocID="{71211CB9-E4AE-40CC-B18D-09632B98BC6E}" presName="bgRect" presStyleLbl="bgShp" presStyleIdx="1" presStyleCnt="5"/>
      <dgm:spPr/>
    </dgm:pt>
    <dgm:pt modelId="{15123D59-8558-4F41-B0FB-3E686092A7F4}" type="pres">
      <dgm:prSet presAssocID="{71211CB9-E4AE-40CC-B18D-09632B98BC6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24ECF8A1-7B8C-4A10-9579-4A594743F336}" type="pres">
      <dgm:prSet presAssocID="{71211CB9-E4AE-40CC-B18D-09632B98BC6E}" presName="spaceRect" presStyleCnt="0"/>
      <dgm:spPr/>
    </dgm:pt>
    <dgm:pt modelId="{32B2F013-1FA6-47E4-B016-A9CCBEC640DF}" type="pres">
      <dgm:prSet presAssocID="{71211CB9-E4AE-40CC-B18D-09632B98BC6E}" presName="parTx" presStyleLbl="revTx" presStyleIdx="1" presStyleCnt="5">
        <dgm:presLayoutVars>
          <dgm:chMax val="0"/>
          <dgm:chPref val="0"/>
        </dgm:presLayoutVars>
      </dgm:prSet>
      <dgm:spPr/>
    </dgm:pt>
    <dgm:pt modelId="{8128AA1A-B868-4BDC-BA91-8978E07AFD35}" type="pres">
      <dgm:prSet presAssocID="{5EDB06F8-5938-4910-AFDB-577EA7014695}" presName="sibTrans" presStyleCnt="0"/>
      <dgm:spPr/>
    </dgm:pt>
    <dgm:pt modelId="{C5237028-ED7A-4784-800E-FE505E6EFCA4}" type="pres">
      <dgm:prSet presAssocID="{AF624E58-5D9D-4DD8-B96B-E2989CEEBAA6}" presName="compNode" presStyleCnt="0"/>
      <dgm:spPr/>
    </dgm:pt>
    <dgm:pt modelId="{C8C88557-BAB3-4BD6-9024-3373ACE62107}" type="pres">
      <dgm:prSet presAssocID="{AF624E58-5D9D-4DD8-B96B-E2989CEEBAA6}" presName="bgRect" presStyleLbl="bgShp" presStyleIdx="2" presStyleCnt="5"/>
      <dgm:spPr/>
    </dgm:pt>
    <dgm:pt modelId="{53738CA9-5329-4B29-834B-6D4004774791}" type="pres">
      <dgm:prSet presAssocID="{AF624E58-5D9D-4DD8-B96B-E2989CEEBAA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3156D820-4899-412D-8F76-45FF9DE9AED7}" type="pres">
      <dgm:prSet presAssocID="{AF624E58-5D9D-4DD8-B96B-E2989CEEBAA6}" presName="spaceRect" presStyleCnt="0"/>
      <dgm:spPr/>
    </dgm:pt>
    <dgm:pt modelId="{6E64B449-F986-442C-8A78-1FC4573E9675}" type="pres">
      <dgm:prSet presAssocID="{AF624E58-5D9D-4DD8-B96B-E2989CEEBAA6}" presName="parTx" presStyleLbl="revTx" presStyleIdx="2" presStyleCnt="5">
        <dgm:presLayoutVars>
          <dgm:chMax val="0"/>
          <dgm:chPref val="0"/>
        </dgm:presLayoutVars>
      </dgm:prSet>
      <dgm:spPr/>
    </dgm:pt>
    <dgm:pt modelId="{8B074C5A-CEAA-47DB-8C4D-05CCFC640A49}" type="pres">
      <dgm:prSet presAssocID="{9432DAF8-5857-4A72-8771-91A2DCC928C5}" presName="sibTrans" presStyleCnt="0"/>
      <dgm:spPr/>
    </dgm:pt>
    <dgm:pt modelId="{A2E35F64-1453-4434-B9C1-19B84D836EFD}" type="pres">
      <dgm:prSet presAssocID="{436151AE-F0A0-4AC5-B5D0-3316DE4ACB8F}" presName="compNode" presStyleCnt="0"/>
      <dgm:spPr/>
    </dgm:pt>
    <dgm:pt modelId="{5B4D4D28-E75D-4531-B4C7-B28D167A2717}" type="pres">
      <dgm:prSet presAssocID="{436151AE-F0A0-4AC5-B5D0-3316DE4ACB8F}" presName="bgRect" presStyleLbl="bgShp" presStyleIdx="3" presStyleCnt="5"/>
      <dgm:spPr/>
    </dgm:pt>
    <dgm:pt modelId="{BBCB892B-983A-41A2-907D-6753AF5149A7}" type="pres">
      <dgm:prSet presAssocID="{436151AE-F0A0-4AC5-B5D0-3316DE4ACB8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685016DD-188E-435D-B26D-9EA903776843}" type="pres">
      <dgm:prSet presAssocID="{436151AE-F0A0-4AC5-B5D0-3316DE4ACB8F}" presName="spaceRect" presStyleCnt="0"/>
      <dgm:spPr/>
    </dgm:pt>
    <dgm:pt modelId="{D8629B95-A5C4-477E-AEAF-FD953CDBB18A}" type="pres">
      <dgm:prSet presAssocID="{436151AE-F0A0-4AC5-B5D0-3316DE4ACB8F}" presName="parTx" presStyleLbl="revTx" presStyleIdx="3" presStyleCnt="5">
        <dgm:presLayoutVars>
          <dgm:chMax val="0"/>
          <dgm:chPref val="0"/>
        </dgm:presLayoutVars>
      </dgm:prSet>
      <dgm:spPr/>
    </dgm:pt>
    <dgm:pt modelId="{E4ABDBDB-818C-4C62-9BFF-02DE068EB367}" type="pres">
      <dgm:prSet presAssocID="{E51E321C-9789-4FA7-AFB5-FEA53F969C76}" presName="sibTrans" presStyleCnt="0"/>
      <dgm:spPr/>
    </dgm:pt>
    <dgm:pt modelId="{F502AA5A-AF6F-4F0E-B64A-203000DA5A2E}" type="pres">
      <dgm:prSet presAssocID="{9CAD062E-4616-4D9E-8930-87CA9FB7B3B2}" presName="compNode" presStyleCnt="0"/>
      <dgm:spPr/>
    </dgm:pt>
    <dgm:pt modelId="{7361F08A-F6D4-4B68-8409-C52CFCE6445A}" type="pres">
      <dgm:prSet presAssocID="{9CAD062E-4616-4D9E-8930-87CA9FB7B3B2}" presName="bgRect" presStyleLbl="bgShp" presStyleIdx="4" presStyleCnt="5"/>
      <dgm:spPr/>
    </dgm:pt>
    <dgm:pt modelId="{DC92C5DD-D2B9-4D8B-A0EF-F310286E53FD}" type="pres">
      <dgm:prSet presAssocID="{9CAD062E-4616-4D9E-8930-87CA9FB7B3B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94EAA0D7-C5C9-404C-96CF-1B9524E89920}" type="pres">
      <dgm:prSet presAssocID="{9CAD062E-4616-4D9E-8930-87CA9FB7B3B2}" presName="spaceRect" presStyleCnt="0"/>
      <dgm:spPr/>
    </dgm:pt>
    <dgm:pt modelId="{0ACBEFDB-9157-4766-80D9-90DBC51D4ECA}" type="pres">
      <dgm:prSet presAssocID="{9CAD062E-4616-4D9E-8930-87CA9FB7B3B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BFE1D16-30DD-42D6-8B47-82426CF40CB0}" type="presOf" srcId="{436151AE-F0A0-4AC5-B5D0-3316DE4ACB8F}" destId="{D8629B95-A5C4-477E-AEAF-FD953CDBB18A}" srcOrd="0" destOrd="0" presId="urn:microsoft.com/office/officeart/2018/2/layout/IconVerticalSolidList"/>
    <dgm:cxn modelId="{31995823-51D9-4180-8371-9992766D49F6}" srcId="{C50E5C86-975D-49E5-AB46-44B25E17E78B}" destId="{9CAD062E-4616-4D9E-8930-87CA9FB7B3B2}" srcOrd="4" destOrd="0" parTransId="{6B88DFCB-8AFC-4242-BF85-D5B29A359828}" sibTransId="{BC908609-5AE9-4F32-93D4-380C2F4BDB96}"/>
    <dgm:cxn modelId="{D6EF3C2C-C2F8-43ED-A41E-827188CF598C}" srcId="{C50E5C86-975D-49E5-AB46-44B25E17E78B}" destId="{71211CB9-E4AE-40CC-B18D-09632B98BC6E}" srcOrd="1" destOrd="0" parTransId="{513FED31-5040-463A-8396-5F7FA52ED7E1}" sibTransId="{5EDB06F8-5938-4910-AFDB-577EA7014695}"/>
    <dgm:cxn modelId="{1F918936-882F-4F58-B0CD-C877320825C5}" type="presOf" srcId="{71211CB9-E4AE-40CC-B18D-09632B98BC6E}" destId="{32B2F013-1FA6-47E4-B016-A9CCBEC640DF}" srcOrd="0" destOrd="0" presId="urn:microsoft.com/office/officeart/2018/2/layout/IconVerticalSolidList"/>
    <dgm:cxn modelId="{059D015C-2031-4AF4-BCAC-822DF00EEB6D}" srcId="{C50E5C86-975D-49E5-AB46-44B25E17E78B}" destId="{436151AE-F0A0-4AC5-B5D0-3316DE4ACB8F}" srcOrd="3" destOrd="0" parTransId="{06DE0A2C-9BE4-4C54-8F92-D49B6B77C723}" sibTransId="{E51E321C-9789-4FA7-AFB5-FEA53F969C76}"/>
    <dgm:cxn modelId="{D764784D-182D-49EE-8918-B9A3577252B2}" type="presOf" srcId="{AF624E58-5D9D-4DD8-B96B-E2989CEEBAA6}" destId="{6E64B449-F986-442C-8A78-1FC4573E9675}" srcOrd="0" destOrd="0" presId="urn:microsoft.com/office/officeart/2018/2/layout/IconVerticalSolidList"/>
    <dgm:cxn modelId="{C2C6BE7E-E0D7-42B1-95B2-A142A05850FC}" type="presOf" srcId="{9CAD062E-4616-4D9E-8930-87CA9FB7B3B2}" destId="{0ACBEFDB-9157-4766-80D9-90DBC51D4ECA}" srcOrd="0" destOrd="0" presId="urn:microsoft.com/office/officeart/2018/2/layout/IconVerticalSolidList"/>
    <dgm:cxn modelId="{18CF65DE-08EE-481B-90F4-59F2E0066B39}" srcId="{C50E5C86-975D-49E5-AB46-44B25E17E78B}" destId="{AF624E58-5D9D-4DD8-B96B-E2989CEEBAA6}" srcOrd="2" destOrd="0" parTransId="{EC3A5CEF-CBC7-4B38-8568-2AE2478DF94F}" sibTransId="{9432DAF8-5857-4A72-8771-91A2DCC928C5}"/>
    <dgm:cxn modelId="{1D4A7DE7-C1C3-45DE-96E4-C03AE3CE1632}" srcId="{C50E5C86-975D-49E5-AB46-44B25E17E78B}" destId="{2A0E5E20-B3C9-4B59-9430-A2DDC1110717}" srcOrd="0" destOrd="0" parTransId="{E5454D01-23B0-490A-BB6A-6984783E533D}" sibTransId="{F5FA61D0-F65E-42C4-A559-C90B6556FFA1}"/>
    <dgm:cxn modelId="{01DB71E8-5027-473B-84D8-1A5A9077489B}" type="presOf" srcId="{2A0E5E20-B3C9-4B59-9430-A2DDC1110717}" destId="{9E8B76B0-3477-41CD-A934-2EB848333427}" srcOrd="0" destOrd="0" presId="urn:microsoft.com/office/officeart/2018/2/layout/IconVerticalSolidList"/>
    <dgm:cxn modelId="{31D870EA-0619-4D9E-98DC-6D781F9ABC36}" type="presOf" srcId="{C50E5C86-975D-49E5-AB46-44B25E17E78B}" destId="{398AD624-7C00-4742-BF15-D93116A666A1}" srcOrd="0" destOrd="0" presId="urn:microsoft.com/office/officeart/2018/2/layout/IconVerticalSolidList"/>
    <dgm:cxn modelId="{35AD259A-D00B-485C-85CA-231929D0E803}" type="presParOf" srcId="{398AD624-7C00-4742-BF15-D93116A666A1}" destId="{308091DE-7098-4969-811B-D6C174AED68B}" srcOrd="0" destOrd="0" presId="urn:microsoft.com/office/officeart/2018/2/layout/IconVerticalSolidList"/>
    <dgm:cxn modelId="{CD015F4E-9776-4785-94D7-0CFBFD7A7055}" type="presParOf" srcId="{308091DE-7098-4969-811B-D6C174AED68B}" destId="{E8BA08C7-4DDC-44D3-A88B-B72AFB713725}" srcOrd="0" destOrd="0" presId="urn:microsoft.com/office/officeart/2018/2/layout/IconVerticalSolidList"/>
    <dgm:cxn modelId="{AECCFF3A-A52D-42B7-A641-63A967E698D3}" type="presParOf" srcId="{308091DE-7098-4969-811B-D6C174AED68B}" destId="{D0D8D825-D5AD-43F8-84AF-7BBC40F602D5}" srcOrd="1" destOrd="0" presId="urn:microsoft.com/office/officeart/2018/2/layout/IconVerticalSolidList"/>
    <dgm:cxn modelId="{A7D4C6BF-0CC1-4812-80B8-88968C26FB4E}" type="presParOf" srcId="{308091DE-7098-4969-811B-D6C174AED68B}" destId="{955F6C2F-98E9-437E-8F0F-D4C164FA5AF9}" srcOrd="2" destOrd="0" presId="urn:microsoft.com/office/officeart/2018/2/layout/IconVerticalSolidList"/>
    <dgm:cxn modelId="{FC715565-70BF-4443-9328-3538309D4F94}" type="presParOf" srcId="{308091DE-7098-4969-811B-D6C174AED68B}" destId="{9E8B76B0-3477-41CD-A934-2EB848333427}" srcOrd="3" destOrd="0" presId="urn:microsoft.com/office/officeart/2018/2/layout/IconVerticalSolidList"/>
    <dgm:cxn modelId="{996AE508-3A7C-41F8-9A51-089BC3E15021}" type="presParOf" srcId="{398AD624-7C00-4742-BF15-D93116A666A1}" destId="{0E2A5BD5-AD4F-40DB-9A9A-87732215BEE2}" srcOrd="1" destOrd="0" presId="urn:microsoft.com/office/officeart/2018/2/layout/IconVerticalSolidList"/>
    <dgm:cxn modelId="{B748404C-4A05-4685-BF79-A3378AD66489}" type="presParOf" srcId="{398AD624-7C00-4742-BF15-D93116A666A1}" destId="{75219A8B-8914-4476-848C-685E7E70C28F}" srcOrd="2" destOrd="0" presId="urn:microsoft.com/office/officeart/2018/2/layout/IconVerticalSolidList"/>
    <dgm:cxn modelId="{2A627AAC-78DD-4452-8775-3810BF943795}" type="presParOf" srcId="{75219A8B-8914-4476-848C-685E7E70C28F}" destId="{2DECD8A7-93E6-407A-AD1B-2D181E22AA19}" srcOrd="0" destOrd="0" presId="urn:microsoft.com/office/officeart/2018/2/layout/IconVerticalSolidList"/>
    <dgm:cxn modelId="{E3E56557-4F8D-42B6-94F6-90A33BDD8320}" type="presParOf" srcId="{75219A8B-8914-4476-848C-685E7E70C28F}" destId="{15123D59-8558-4F41-B0FB-3E686092A7F4}" srcOrd="1" destOrd="0" presId="urn:microsoft.com/office/officeart/2018/2/layout/IconVerticalSolidList"/>
    <dgm:cxn modelId="{796DF1D3-5034-4C64-93D6-660356620555}" type="presParOf" srcId="{75219A8B-8914-4476-848C-685E7E70C28F}" destId="{24ECF8A1-7B8C-4A10-9579-4A594743F336}" srcOrd="2" destOrd="0" presId="urn:microsoft.com/office/officeart/2018/2/layout/IconVerticalSolidList"/>
    <dgm:cxn modelId="{C247461E-E10A-4335-8A50-01C997830245}" type="presParOf" srcId="{75219A8B-8914-4476-848C-685E7E70C28F}" destId="{32B2F013-1FA6-47E4-B016-A9CCBEC640DF}" srcOrd="3" destOrd="0" presId="urn:microsoft.com/office/officeart/2018/2/layout/IconVerticalSolidList"/>
    <dgm:cxn modelId="{654A0600-BCD1-48C5-9061-3EDBB952C236}" type="presParOf" srcId="{398AD624-7C00-4742-BF15-D93116A666A1}" destId="{8128AA1A-B868-4BDC-BA91-8978E07AFD35}" srcOrd="3" destOrd="0" presId="urn:microsoft.com/office/officeart/2018/2/layout/IconVerticalSolidList"/>
    <dgm:cxn modelId="{4CC0F923-8ED3-4658-9DE7-35C6B1F09526}" type="presParOf" srcId="{398AD624-7C00-4742-BF15-D93116A666A1}" destId="{C5237028-ED7A-4784-800E-FE505E6EFCA4}" srcOrd="4" destOrd="0" presId="urn:microsoft.com/office/officeart/2018/2/layout/IconVerticalSolidList"/>
    <dgm:cxn modelId="{275FAFFD-CFB8-421A-B064-D46F5DDE3738}" type="presParOf" srcId="{C5237028-ED7A-4784-800E-FE505E6EFCA4}" destId="{C8C88557-BAB3-4BD6-9024-3373ACE62107}" srcOrd="0" destOrd="0" presId="urn:microsoft.com/office/officeart/2018/2/layout/IconVerticalSolidList"/>
    <dgm:cxn modelId="{5E9997CC-86FC-4823-BAF7-DC2672750347}" type="presParOf" srcId="{C5237028-ED7A-4784-800E-FE505E6EFCA4}" destId="{53738CA9-5329-4B29-834B-6D4004774791}" srcOrd="1" destOrd="0" presId="urn:microsoft.com/office/officeart/2018/2/layout/IconVerticalSolidList"/>
    <dgm:cxn modelId="{54558CF6-D943-4147-A9EE-59BA573ACBD1}" type="presParOf" srcId="{C5237028-ED7A-4784-800E-FE505E6EFCA4}" destId="{3156D820-4899-412D-8F76-45FF9DE9AED7}" srcOrd="2" destOrd="0" presId="urn:microsoft.com/office/officeart/2018/2/layout/IconVerticalSolidList"/>
    <dgm:cxn modelId="{B2770B45-62C4-4C59-9BEB-2257DDC332E1}" type="presParOf" srcId="{C5237028-ED7A-4784-800E-FE505E6EFCA4}" destId="{6E64B449-F986-442C-8A78-1FC4573E9675}" srcOrd="3" destOrd="0" presId="urn:microsoft.com/office/officeart/2018/2/layout/IconVerticalSolidList"/>
    <dgm:cxn modelId="{EDF92666-01C2-4FEC-B6D9-B7C9B7BBD290}" type="presParOf" srcId="{398AD624-7C00-4742-BF15-D93116A666A1}" destId="{8B074C5A-CEAA-47DB-8C4D-05CCFC640A49}" srcOrd="5" destOrd="0" presId="urn:microsoft.com/office/officeart/2018/2/layout/IconVerticalSolidList"/>
    <dgm:cxn modelId="{1E4F446D-450D-476A-B27A-9D66E65C8653}" type="presParOf" srcId="{398AD624-7C00-4742-BF15-D93116A666A1}" destId="{A2E35F64-1453-4434-B9C1-19B84D836EFD}" srcOrd="6" destOrd="0" presId="urn:microsoft.com/office/officeart/2018/2/layout/IconVerticalSolidList"/>
    <dgm:cxn modelId="{08CEF887-31CF-496F-BFCF-C7A5D225CA11}" type="presParOf" srcId="{A2E35F64-1453-4434-B9C1-19B84D836EFD}" destId="{5B4D4D28-E75D-4531-B4C7-B28D167A2717}" srcOrd="0" destOrd="0" presId="urn:microsoft.com/office/officeart/2018/2/layout/IconVerticalSolidList"/>
    <dgm:cxn modelId="{93667104-9E63-4796-80F1-A580A295CD57}" type="presParOf" srcId="{A2E35F64-1453-4434-B9C1-19B84D836EFD}" destId="{BBCB892B-983A-41A2-907D-6753AF5149A7}" srcOrd="1" destOrd="0" presId="urn:microsoft.com/office/officeart/2018/2/layout/IconVerticalSolidList"/>
    <dgm:cxn modelId="{5A719FDD-D58B-48C1-95D4-F2CA27B0B7DB}" type="presParOf" srcId="{A2E35F64-1453-4434-B9C1-19B84D836EFD}" destId="{685016DD-188E-435D-B26D-9EA903776843}" srcOrd="2" destOrd="0" presId="urn:microsoft.com/office/officeart/2018/2/layout/IconVerticalSolidList"/>
    <dgm:cxn modelId="{D5E97375-465B-484F-806D-942774DC69C8}" type="presParOf" srcId="{A2E35F64-1453-4434-B9C1-19B84D836EFD}" destId="{D8629B95-A5C4-477E-AEAF-FD953CDBB18A}" srcOrd="3" destOrd="0" presId="urn:microsoft.com/office/officeart/2018/2/layout/IconVerticalSolidList"/>
    <dgm:cxn modelId="{FC0DB72D-36F0-405C-A6A8-7F4A508FD960}" type="presParOf" srcId="{398AD624-7C00-4742-BF15-D93116A666A1}" destId="{E4ABDBDB-818C-4C62-9BFF-02DE068EB367}" srcOrd="7" destOrd="0" presId="urn:microsoft.com/office/officeart/2018/2/layout/IconVerticalSolidList"/>
    <dgm:cxn modelId="{96402AD4-F1E9-48F5-A98F-12014188639E}" type="presParOf" srcId="{398AD624-7C00-4742-BF15-D93116A666A1}" destId="{F502AA5A-AF6F-4F0E-B64A-203000DA5A2E}" srcOrd="8" destOrd="0" presId="urn:microsoft.com/office/officeart/2018/2/layout/IconVerticalSolidList"/>
    <dgm:cxn modelId="{BBC2EF19-D2F9-4179-B7CF-0D006BA830D3}" type="presParOf" srcId="{F502AA5A-AF6F-4F0E-B64A-203000DA5A2E}" destId="{7361F08A-F6D4-4B68-8409-C52CFCE6445A}" srcOrd="0" destOrd="0" presId="urn:microsoft.com/office/officeart/2018/2/layout/IconVerticalSolidList"/>
    <dgm:cxn modelId="{18AA4FE1-2FD9-443D-B735-717D740FDB27}" type="presParOf" srcId="{F502AA5A-AF6F-4F0E-B64A-203000DA5A2E}" destId="{DC92C5DD-D2B9-4D8B-A0EF-F310286E53FD}" srcOrd="1" destOrd="0" presId="urn:microsoft.com/office/officeart/2018/2/layout/IconVerticalSolidList"/>
    <dgm:cxn modelId="{467C8D4B-2B0B-45B8-A942-15DDE2F57D9B}" type="presParOf" srcId="{F502AA5A-AF6F-4F0E-B64A-203000DA5A2E}" destId="{94EAA0D7-C5C9-404C-96CF-1B9524E89920}" srcOrd="2" destOrd="0" presId="urn:microsoft.com/office/officeart/2018/2/layout/IconVerticalSolidList"/>
    <dgm:cxn modelId="{EEEDD706-6D97-414E-BE02-B20348316B05}" type="presParOf" srcId="{F502AA5A-AF6F-4F0E-B64A-203000DA5A2E}" destId="{0ACBEFDB-9157-4766-80D9-90DBC51D4E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30ACC-B66C-F247-BDDA-84DE943C3730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Don’t promote a new method until it’s better than the old one</a:t>
          </a:r>
        </a:p>
      </dsp:txBody>
      <dsp:txXfrm>
        <a:off x="66025" y="114994"/>
        <a:ext cx="10383550" cy="1220470"/>
      </dsp:txXfrm>
    </dsp:sp>
    <dsp:sp modelId="{DCD50CC4-1D9A-6741-B05C-C699D2D99C34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How do flight tests impact the environment?</a:t>
          </a:r>
        </a:p>
      </dsp:txBody>
      <dsp:txXfrm>
        <a:off x="66025" y="1565434"/>
        <a:ext cx="10383550" cy="1220470"/>
      </dsp:txXfrm>
    </dsp:sp>
    <dsp:sp modelId="{D2AE9973-70FF-2049-9FB7-53C4847F1D95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What level of bit error rate is acceptable, considering this is used to test passenger-carrying flights?</a:t>
          </a:r>
        </a:p>
      </dsp:txBody>
      <dsp:txXfrm>
        <a:off x="66025" y="3015873"/>
        <a:ext cx="10383550" cy="12204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A08C7-4DDC-44D3-A88B-B72AFB713725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D8D825-D5AD-43F8-84AF-7BBC40F602D5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B76B0-3477-41CD-A934-2EB848333427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AMT is the set of techniques used to monitor airborne vehicles during testing</a:t>
          </a:r>
        </a:p>
      </dsp:txBody>
      <dsp:txXfrm>
        <a:off x="836323" y="3399"/>
        <a:ext cx="9679276" cy="724089"/>
      </dsp:txXfrm>
    </dsp:sp>
    <dsp:sp modelId="{2DECD8A7-93E6-407A-AD1B-2D181E22AA19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23D59-8558-4F41-B0FB-3E686092A7F4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2F013-1FA6-47E4-B016-A9CCBEC640DF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Multi-path transmission, among other complications, make this more difficult</a:t>
          </a:r>
        </a:p>
      </dsp:txBody>
      <dsp:txXfrm>
        <a:off x="836323" y="908511"/>
        <a:ext cx="9679276" cy="724089"/>
      </dsp:txXfrm>
    </dsp:sp>
    <dsp:sp modelId="{C8C88557-BAB3-4BD6-9024-3373ACE62107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38CA9-5329-4B29-834B-6D4004774791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4B449-F986-442C-8A78-1FC4573E9675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Combining and equalization offer a solution that reduces the bit error rate by as much as a factor of 1000, depending on noise level</a:t>
          </a:r>
        </a:p>
      </dsp:txBody>
      <dsp:txXfrm>
        <a:off x="836323" y="1813624"/>
        <a:ext cx="9679276" cy="724089"/>
      </dsp:txXfrm>
    </dsp:sp>
    <dsp:sp modelId="{5B4D4D28-E75D-4531-B4C7-B28D167A2717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B892B-983A-41A2-907D-6753AF5149A7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29B95-A5C4-477E-AEAF-FD953CDBB18A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ML-inspired combining is promising; we are providing further validation for it</a:t>
          </a:r>
        </a:p>
      </dsp:txBody>
      <dsp:txXfrm>
        <a:off x="836323" y="2718736"/>
        <a:ext cx="9679276" cy="724089"/>
      </dsp:txXfrm>
    </dsp:sp>
    <dsp:sp modelId="{7361F08A-F6D4-4B68-8409-C52CFCE6445A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2C5DD-D2B9-4D8B-A0EF-F310286E53FD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BEFDB-9157-4766-80D9-90DBC51D4ECA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Reliable telemetry is critical for safe flights</a:t>
          </a:r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C1838-5EC4-404E-B169-200E71D38423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0D868-3FC0-4F47-8A20-1C1602C40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24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02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exotic</a:t>
            </a:r>
            <a:r>
              <a:rPr lang="en-US" sz="1200" dirty="0"/>
              <a:t> Glendale, AZ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3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6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love the little pictures </a:t>
            </a:r>
            <a:r>
              <a:rPr lang="en-US" dirty="0" err="1"/>
              <a:t>Powerpoint</a:t>
            </a:r>
            <a:r>
              <a:rPr lang="en-US" dirty="0"/>
              <a:t> came up with for these bullets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25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9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28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bullet: when measuring someplace remote or inconvenient</a:t>
            </a:r>
            <a:br>
              <a:rPr lang="en-US" dirty="0"/>
            </a:br>
            <a:r>
              <a:rPr lang="en-US" dirty="0"/>
              <a:t>Second bullet: all military, commercial, civilian aircraft (passenger-carrying) must be thoroughly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50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1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8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65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0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71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0D868-3FC0-4F47-8A20-1C1602C404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4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ED6D-1594-743F-2076-6586707F9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07706-D049-2CB4-7382-569254FE4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817F4-2930-0117-6E40-8EC82471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CEA5A-A765-C742-3644-137E9938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976DB-134A-CF8E-6D9B-53A5EE1F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E3D1-0913-CA2C-7778-AEC4A4BC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1261D-A939-745D-730B-E77886260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0E811-CF6B-AE49-D1AC-F5EA574D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2E378-3BC7-801F-BB36-B1221911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2CA76-C7AA-E22F-20BE-71C9FF67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83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0A3E4-3F85-C8FA-537F-35743941C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3A51B-8739-F46F-111B-3E0F97DA1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6A900-FE0F-E3E3-B663-3CAB4874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03B61-602D-C3D6-89B4-0512F55A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4BC7B-9646-4FB9-69D3-6C08A989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48B7-0427-AE97-7D61-D422D5CD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10071-A10E-BE06-0110-726863A8F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8E28C-16A9-C5E7-2FF6-830DC66F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D3338-F263-6C58-9A78-FDB46480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07A98-8DB6-F343-B15B-4DDEF888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9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799A-E99B-C78C-E73E-A2608EB9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662F0-DD47-7C3B-1DA6-D836CDFBC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C85D5-9957-9B1F-CD39-70F0C84B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EF814-187A-9372-5DCA-3F17B3A0E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472A6-7686-9562-628F-4771086D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9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BF60-2F51-C7A9-1C33-C1E583F19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EB50-B175-7507-BB21-7504C40A3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A42E4-F8CA-0E85-C90F-B4E326BD6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E473-1ABF-D330-F98B-6D9304C1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B5114-47FC-9C91-367C-4DD9C364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2824B-485D-FBE4-EB87-F8854A8C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7549-2906-B97B-0FCD-FB30B4D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2F6CA-AC5F-D767-9CF0-F22016ED8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9DBD2-4BD8-3F2B-7AC0-433179988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D876E-1792-F9F3-BC29-A9859EA93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3CAE6-C322-8ACB-BD3A-C5CA59E40F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BF924-1F68-1EE6-100F-BA6784255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A05E1F-F883-EF7B-E4BF-BC479611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C88A7D-BC6E-8CBC-B293-822A5821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6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06F0-B022-63DC-462C-09E8F9B7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E7A65-A863-3B5F-C2BF-78BADC18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EF0A7-F500-21F7-09AE-C359EE0B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06B27-11B0-DF16-D35D-0B33A28B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5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CC083-DD88-0C70-72EC-CBAD8452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A3B60-467B-5054-5D59-AE628A66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54E55-A864-105B-A38C-9E926164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2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2EF7-25E7-BBB1-5004-5B050B7D0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8DF4-D3E5-EB4C-F485-3D84BAF26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BDF4C-224C-1D07-164C-9DF148D62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F44FE-F359-8523-1762-7B84C643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89DA-2CB6-42C1-AE1F-EC1D2E74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B752C-1AEE-9799-1E65-B1FB7DDB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9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2F45-856C-BA88-464C-C5B955BDA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A5A94-D36C-1B7E-8824-77BD5C57C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5435B-B77B-C48D-5A21-3C7B7A5A2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F13E6-80FA-61E8-1947-13FBA024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0DF59-DBDD-CDCC-BAED-3C3895F2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8EB0-0874-AAAE-D085-24616629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F69534-E6AB-689E-6503-8C6336DE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B2946-2F76-7E61-99CB-2D5273092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CD7F8-41A7-B772-9E18-311AEE504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F07D3-71DA-3748-A77D-B67144CC3D82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86EF4-1113-677C-8EE7-143032B1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E4DE2-FF6A-2064-4C75-E5B471DB2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4BA6-C7DD-C540-B76A-6BD6C4480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5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1485C-C987-797D-CA3D-6A1B95EF2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</a:rPr>
              <a:t>IMMERSE PRESENTATION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Aeronautical Mobile Telemetry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81352-C217-2D27-AC23-21A8674A9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en-US" sz="2800" dirty="0">
                <a:solidFill>
                  <a:schemeClr val="tx2"/>
                </a:solidFill>
                <a:latin typeface="+mj-lt"/>
              </a:rPr>
              <a:t>Benjamin Havens</a:t>
            </a:r>
          </a:p>
          <a:p>
            <a:pPr algn="l"/>
            <a:r>
              <a:rPr lang="en-US" sz="2800" dirty="0">
                <a:solidFill>
                  <a:schemeClr val="tx2"/>
                </a:solidFill>
                <a:latin typeface="+mj-lt"/>
              </a:rPr>
              <a:t>25 May 2022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016F48D-C12C-6D40-C8C9-38F86125E3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0" y="3029846"/>
            <a:ext cx="4141760" cy="171270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8006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03800-C84B-BEE2-309A-68A7BC10D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From Arabian and Rice (Figure 5)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2FB3075-CD6E-FB2C-7F93-12118B6B5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95454" y="711611"/>
            <a:ext cx="6356465" cy="54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0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828FE-1080-08F9-2C21-C971E7A9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Current Work: Test cases for further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DCC8E-973E-7C8D-D39C-F47F9AA0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On some preliminary cases, the method from Arabian and Rice outperformed MRC, a very widespread technique</a:t>
            </a:r>
          </a:p>
          <a:p>
            <a:r>
              <a:rPr lang="en-US" sz="2400" dirty="0"/>
              <a:t>We want to further validate this technique </a:t>
            </a:r>
          </a:p>
          <a:p>
            <a:r>
              <a:rPr lang="en-US" sz="2400" dirty="0"/>
              <a:t>Measuring the channel impulse responses for the vertical and horizontal antenna</a:t>
            </a:r>
          </a:p>
          <a:p>
            <a:r>
              <a:rPr lang="en-US" sz="2400" dirty="0"/>
              <a:t>Submitting to the International Telemetering Conference</a:t>
            </a:r>
          </a:p>
        </p:txBody>
      </p:sp>
    </p:spTree>
    <p:extLst>
      <p:ext uri="{BB962C8B-B14F-4D97-AF65-F5344CB8AC3E}">
        <p14:creationId xmlns:p14="http://schemas.microsoft.com/office/powerpoint/2010/main" val="1106834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25925-2CB1-FE34-9D3F-16241E1B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Future work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0F74-B743-9164-6A1F-5C0EAA28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t">
            <a:normAutofit/>
          </a:bodyPr>
          <a:lstStyle/>
          <a:p>
            <a:r>
              <a:rPr lang="en-US" sz="2400" dirty="0"/>
              <a:t>Further equalization techniques</a:t>
            </a:r>
          </a:p>
          <a:p>
            <a:r>
              <a:rPr lang="en-US" sz="2400" dirty="0"/>
              <a:t>Security in transmission</a:t>
            </a:r>
          </a:p>
          <a:p>
            <a:r>
              <a:rPr lang="en-US" sz="2400" dirty="0"/>
              <a:t>Want to learn more? Take ECEN 485 and 487</a:t>
            </a:r>
          </a:p>
        </p:txBody>
      </p:sp>
    </p:spTree>
    <p:extLst>
      <p:ext uri="{BB962C8B-B14F-4D97-AF65-F5344CB8AC3E}">
        <p14:creationId xmlns:p14="http://schemas.microsoft.com/office/powerpoint/2010/main" val="131340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E65B-C580-44BD-4E95-173D6F10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15BF34-A2C8-DF83-4641-4FD5942160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475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ED2C2-D020-6FDD-BA06-200FDAF0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F1769EC-144E-4DC8-9B08-DD9E4E2B4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1243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9258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64A30-B731-8CD0-B247-6554FF082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FA8F-B500-B5D9-6988-DC5B66D4A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Arabian, F., &amp; Rice, M. (2022). </a:t>
            </a:r>
            <a:r>
              <a:rPr lang="en-US" sz="2400" i="1" dirty="0"/>
              <a:t>On Polarization, Combining, and Equalization in Aeronautical Mobile Telemetry </a:t>
            </a:r>
            <a:r>
              <a:rPr lang="en-US" sz="2400" dirty="0"/>
              <a:t>(dissertation). IEEE Transactions on Aerospace and </a:t>
            </a:r>
            <a:r>
              <a:rPr lang="en-US" sz="2400"/>
              <a:t>Electronic Systems, March 2022. 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530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A7B4A-9224-C03A-E72D-5A9673E0E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22FBC-B318-4C6F-0844-4FA6106DD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200" dirty="0"/>
              <a:t>Background—what is AMT?</a:t>
            </a:r>
          </a:p>
          <a:p>
            <a:r>
              <a:rPr lang="en-US" sz="2200" dirty="0"/>
              <a:t>The problem we’re addressing—what is multipath transmission?</a:t>
            </a:r>
          </a:p>
          <a:p>
            <a:r>
              <a:rPr lang="en-US" sz="2200" dirty="0"/>
              <a:t>Solutions—what are combining and equalizing?</a:t>
            </a:r>
          </a:p>
          <a:p>
            <a:r>
              <a:rPr lang="en-US" sz="2200" dirty="0"/>
              <a:t>Past work</a:t>
            </a:r>
          </a:p>
          <a:p>
            <a:r>
              <a:rPr lang="en-US" sz="2200" dirty="0"/>
              <a:t>Current work</a:t>
            </a:r>
          </a:p>
          <a:p>
            <a:r>
              <a:rPr lang="en-US" sz="2200" dirty="0"/>
              <a:t>Future work</a:t>
            </a:r>
          </a:p>
          <a:p>
            <a:r>
              <a:rPr lang="en-US" sz="2200" dirty="0"/>
              <a:t>Ethics</a:t>
            </a:r>
          </a:p>
          <a:p>
            <a:r>
              <a:rPr lang="en-US" sz="2200" dirty="0"/>
              <a:t>Conclusion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7921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B9F5E-6D4F-CADD-E9EC-0E3724286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Background—What is AMT?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C3CD7-D24D-5742-6B43-477AF3EA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Telemetry is on-site measurement and data collection, relayed, analyzed, and stored remotely</a:t>
            </a:r>
          </a:p>
          <a:p>
            <a:r>
              <a:rPr lang="en-US" sz="2400" dirty="0"/>
              <a:t>For aeronautical telemetry, the remote or inconvenient place data is collected is an aircraft or other airborne test article.</a:t>
            </a:r>
          </a:p>
          <a:p>
            <a:r>
              <a:rPr lang="en-US" sz="2400" dirty="0"/>
              <a:t>Difficulties in AMT:</a:t>
            </a:r>
          </a:p>
          <a:p>
            <a:pPr lvl="1"/>
            <a:r>
              <a:rPr lang="en-US" dirty="0"/>
              <a:t>Mobile</a:t>
            </a:r>
          </a:p>
          <a:p>
            <a:pPr lvl="1"/>
            <a:r>
              <a:rPr lang="en-US" dirty="0"/>
              <a:t>High bitrate</a:t>
            </a:r>
          </a:p>
          <a:p>
            <a:pPr lvl="1"/>
            <a:r>
              <a:rPr lang="en-US" dirty="0"/>
              <a:t>Polarization</a:t>
            </a:r>
          </a:p>
          <a:p>
            <a:pPr lvl="1"/>
            <a:r>
              <a:rPr lang="en-US" dirty="0"/>
              <a:t>Unfamiliar environment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7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6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28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9D29FC-D789-3E05-5050-83C9187E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Problem: Multi-path transmission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58D71BA7-DBF0-2C2A-E93F-5C577566D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Three paths of transmission: LOS, specular, diffuse</a:t>
            </a:r>
          </a:p>
          <a:p>
            <a:pPr lvl="1"/>
            <a:r>
              <a:rPr lang="en-US" dirty="0"/>
              <a:t>LOS: Line of sight from transmitter to receiver</a:t>
            </a:r>
          </a:p>
          <a:p>
            <a:pPr lvl="1"/>
            <a:r>
              <a:rPr lang="en-US" dirty="0"/>
              <a:t>Specular: “Like a mirror.” Dried lakebeds, etc.</a:t>
            </a:r>
          </a:p>
          <a:p>
            <a:pPr lvl="1"/>
            <a:r>
              <a:rPr lang="en-US" dirty="0"/>
              <a:t>Diffuse: Reflection off rough surfaces, like a mountain</a:t>
            </a:r>
          </a:p>
        </p:txBody>
      </p:sp>
    </p:spTree>
    <p:extLst>
      <p:ext uri="{BB962C8B-B14F-4D97-AF65-F5344CB8AC3E}">
        <p14:creationId xmlns:p14="http://schemas.microsoft.com/office/powerpoint/2010/main" val="1484035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78A80-0B78-8C7D-B80B-F91C711C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From Arabian and Rice</a:t>
            </a:r>
            <a:r>
              <a:rPr lang="en-US" sz="3200" dirty="0">
                <a:solidFill>
                  <a:schemeClr val="bg1"/>
                </a:solidFill>
              </a:rPr>
              <a:t> (F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igure 2)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CABF69C9-B786-4621-0375-39B9FF7A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2372880"/>
            <a:ext cx="10905066" cy="29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8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6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D686C8-5111-23FF-8D4F-991D6C89A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Signals and systems perspective on multi-path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8">
                <a:extLst>
                  <a:ext uri="{FF2B5EF4-FFF2-40B4-BE49-F238E27FC236}">
                    <a16:creationId xmlns:a16="http://schemas.microsoft.com/office/drawing/2014/main" id="{F6F83520-3846-D533-CC22-829BCAD367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4904" y="2494450"/>
                <a:ext cx="4053545" cy="3563159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Let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/>
                  <a:t> be the channel transfer function</a:t>
                </a:r>
              </a:p>
              <a:p>
                <a:r>
                  <a:rPr lang="en-US" sz="1700" dirty="0"/>
                  <a:t>This affects different frequencies differently—NOT </a:t>
                </a:r>
                <a:r>
                  <a:rPr lang="en-US" sz="1700" dirty="0" err="1"/>
                  <a:t>distortionless</a:t>
                </a:r>
                <a:endParaRPr lang="en-US" sz="1700" dirty="0"/>
              </a:p>
              <a:p>
                <a:r>
                  <a:rPr lang="en-US" sz="1700" dirty="0"/>
                  <a:t>Output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/>
                  <a:t>, input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700" dirty="0"/>
              </a:p>
              <a:p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700" dirty="0"/>
              </a:p>
              <a:p>
                <a:r>
                  <a:rPr lang="en-US" sz="1700" dirty="0"/>
                  <a:t>Let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7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700" dirty="0"/>
                  <a:t>Apply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/>
                  <a:t> after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700" dirty="0"/>
              </a:p>
              <a:p>
                <a:r>
                  <a:rPr lang="en-US" sz="1700" dirty="0"/>
                  <a:t>Then, 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17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sz="17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7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1700" b="0" dirty="0"/>
              </a:p>
              <a:p>
                <a:r>
                  <a:rPr lang="en-US" sz="1700" dirty="0"/>
                  <a:t>This is equalization</a:t>
                </a:r>
              </a:p>
            </p:txBody>
          </p:sp>
        </mc:Choice>
        <mc:Fallback xmlns="">
          <p:sp>
            <p:nvSpPr>
              <p:cNvPr id="28" name="Content Placeholder 8">
                <a:extLst>
                  <a:ext uri="{FF2B5EF4-FFF2-40B4-BE49-F238E27FC236}">
                    <a16:creationId xmlns:a16="http://schemas.microsoft.com/office/drawing/2014/main" id="{F6F83520-3846-D533-CC22-829BCAD36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4904" y="2494450"/>
                <a:ext cx="4053545" cy="3563159"/>
              </a:xfrm>
              <a:blipFill>
                <a:blip r:embed="rId3"/>
                <a:stretch>
                  <a:fillRect l="-938" t="-1418" r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3576CD7-415E-707F-2DD6-73DE38D7E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892" y="2914651"/>
            <a:ext cx="5886874" cy="22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40333-24FD-7B82-A3BC-6D5FB774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Solution: combining and equalization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0191-9908-1789-BAFC-7F9741EDC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Undistort the signal, so less bits are dropped (i.e., bit error rate is our performance metric).</a:t>
            </a:r>
          </a:p>
          <a:p>
            <a:r>
              <a:rPr lang="en-US" sz="2400" dirty="0">
                <a:solidFill>
                  <a:srgbClr val="FEFFFF"/>
                </a:solidFill>
              </a:rPr>
              <a:t>Because of polarization, we have 2 antennas anyway. “Combining” refers specifically to how we combine those signals</a:t>
            </a:r>
          </a:p>
          <a:p>
            <a:r>
              <a:rPr lang="en-US" sz="2400" dirty="0">
                <a:solidFill>
                  <a:srgbClr val="FEFFFF"/>
                </a:solidFill>
              </a:rPr>
              <a:t>Send a pilot </a:t>
            </a:r>
            <a:r>
              <a:rPr lang="en-US" sz="2400" dirty="0">
                <a:solidFill>
                  <a:srgbClr val="FEFFFF"/>
                </a:solidFill>
                <a:sym typeface="Wingdings" pitchFamily="2" charset="2"/>
              </a:rPr>
              <a:t> determine the frequency domain impact of transmission on your signal  use this information to construct an equalizer on the fly</a:t>
            </a:r>
            <a:endParaRPr 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2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5F3CE-EE25-FD80-80BB-95FC0F22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Past work: A new combining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E755E-001A-E215-2A28-D572BB4BA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There have been several approaches to combining and equalization</a:t>
            </a:r>
          </a:p>
          <a:p>
            <a:r>
              <a:rPr lang="en-US" sz="2400" dirty="0"/>
              <a:t>Farah Arabian and Dr. Rice explored a maximum-likelihood method</a:t>
            </a:r>
          </a:p>
          <a:p>
            <a:pPr lvl="1"/>
            <a:r>
              <a:rPr lang="en-US" dirty="0"/>
              <a:t>Simulink/MATLAB code that does this in discrete time </a:t>
            </a:r>
          </a:p>
          <a:p>
            <a:pPr lvl="1"/>
            <a:r>
              <a:rPr lang="en-US" dirty="0"/>
              <a:t>Tested using past data from a test flight at Edwards Air Force Base, CA</a:t>
            </a:r>
          </a:p>
          <a:p>
            <a:pPr lvl="1"/>
            <a:r>
              <a:rPr lang="en-US" dirty="0"/>
              <a:t>This performed comparably to SOTA techniques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874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7493-38A5-F0A6-7C2F-FC51C12F8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From Arabian and Rice (Figure 3)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3558E23-7FE5-7450-04D1-F98F4E3EC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80919" y="640081"/>
            <a:ext cx="7114739" cy="54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7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643</Words>
  <Application>Microsoft Office PowerPoint</Application>
  <PresentationFormat>Widescreen</PresentationFormat>
  <Paragraphs>85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IMMERSE PRESENTATION Aeronautical Mobile Telemetry</vt:lpstr>
      <vt:lpstr>Outline</vt:lpstr>
      <vt:lpstr>Background—What is AMT?</vt:lpstr>
      <vt:lpstr>Problem: Multi-path transmission</vt:lpstr>
      <vt:lpstr>From Arabian and Rice (Figure 2)</vt:lpstr>
      <vt:lpstr>Signals and systems perspective on multi-path transmission</vt:lpstr>
      <vt:lpstr>Solution: combining and equalization</vt:lpstr>
      <vt:lpstr>Past work: A new combining strategy</vt:lpstr>
      <vt:lpstr>From Arabian and Rice (Figure 3)</vt:lpstr>
      <vt:lpstr>From Arabian and Rice (Figure 5)</vt:lpstr>
      <vt:lpstr>Current Work: Test cases for further comparison</vt:lpstr>
      <vt:lpstr>Future work  </vt:lpstr>
      <vt:lpstr>Ethics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IMMERSE PRESENTATION Aeronautical Mobile Telemetry</dc:title>
  <dc:creator>Benjamin Havens</dc:creator>
  <cp:lastModifiedBy>Gustavo Oliveira</cp:lastModifiedBy>
  <cp:revision>5</cp:revision>
  <dcterms:created xsi:type="dcterms:W3CDTF">2022-05-24T21:34:32Z</dcterms:created>
  <dcterms:modified xsi:type="dcterms:W3CDTF">2022-06-17T01:33:47Z</dcterms:modified>
</cp:coreProperties>
</file>